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6" r:id="rId10"/>
    <p:sldId id="277" r:id="rId11"/>
    <p:sldId id="279" r:id="rId12"/>
    <p:sldId id="264" r:id="rId13"/>
    <p:sldId id="265" r:id="rId14"/>
    <p:sldId id="268" r:id="rId15"/>
    <p:sldId id="266" r:id="rId16"/>
    <p:sldId id="267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52B3"/>
    <a:srgbClr val="E824B0"/>
    <a:srgbClr val="4CD42C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6962" autoAdjust="0"/>
    <p:restoredTop sz="77519" autoAdjust="0"/>
  </p:normalViewPr>
  <p:slideViewPr>
    <p:cSldViewPr>
      <p:cViewPr>
        <p:scale>
          <a:sx n="53" d="100"/>
          <a:sy n="53" d="100"/>
        </p:scale>
        <p:origin x="-110" y="5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88EB-6B82-4CD7-8444-94FE2D3172FE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BD00-2557-4836-A90C-D8941CF88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88EB-6B82-4CD7-8444-94FE2D3172FE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BD00-2557-4836-A90C-D8941CF88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88EB-6B82-4CD7-8444-94FE2D3172FE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BD00-2557-4836-A90C-D8941CF88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88EB-6B82-4CD7-8444-94FE2D3172FE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BD00-2557-4836-A90C-D8941CF88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88EB-6B82-4CD7-8444-94FE2D3172FE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BD00-2557-4836-A90C-D8941CF88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88EB-6B82-4CD7-8444-94FE2D3172FE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BD00-2557-4836-A90C-D8941CF88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88EB-6B82-4CD7-8444-94FE2D3172FE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BD00-2557-4836-A90C-D8941CF88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88EB-6B82-4CD7-8444-94FE2D3172FE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BD00-2557-4836-A90C-D8941CF88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88EB-6B82-4CD7-8444-94FE2D3172FE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BD00-2557-4836-A90C-D8941CF88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88EB-6B82-4CD7-8444-94FE2D3172FE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BD00-2557-4836-A90C-D8941CF88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88EB-6B82-4CD7-8444-94FE2D3172FE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BD00-2557-4836-A90C-D8941CF88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488EB-6B82-4CD7-8444-94FE2D3172FE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FBD00-2557-4836-A90C-D8941CF88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342902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«Дидактические игры и пособия по речевому развитию детей дошкольного возраста в соответствии с ФГОС»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4000504"/>
            <a:ext cx="5214942" cy="168116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Подготовила ст. воспитатель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МКДОУ детский сад №2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Олейникова</a:t>
            </a:r>
            <a:r>
              <a:rPr lang="ru-RU" b="1" dirty="0" smtClean="0">
                <a:solidFill>
                  <a:srgbClr val="002060"/>
                </a:solidFill>
              </a:rPr>
              <a:t> Е.А.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2016г.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83132"/>
            <a:ext cx="4000496" cy="337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 descr="http://i.hizliresim.com/oQMoG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4686"/>
            <a:ext cx="4214810" cy="3926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00364" y="1714488"/>
            <a:ext cx="2571768" cy="164307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ambria" pitchFamily="18" charset="0"/>
              </a:rPr>
              <a:t>Дидактические игры</a:t>
            </a:r>
            <a:endParaRPr lang="ru-RU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2385647">
            <a:off x="2501337" y="2976099"/>
            <a:ext cx="285752" cy="1000132"/>
          </a:xfrm>
          <a:prstGeom prst="downArrow">
            <a:avLst/>
          </a:prstGeom>
          <a:solidFill>
            <a:srgbClr val="E824B0"/>
          </a:solidFill>
          <a:ln>
            <a:solidFill>
              <a:srgbClr val="BA5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143372" y="3500438"/>
            <a:ext cx="285752" cy="1000132"/>
          </a:xfrm>
          <a:prstGeom prst="downArrow">
            <a:avLst/>
          </a:prstGeom>
          <a:solidFill>
            <a:srgbClr val="E824B0"/>
          </a:solidFill>
          <a:ln>
            <a:solidFill>
              <a:srgbClr val="E824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023433">
            <a:off x="5803088" y="2963708"/>
            <a:ext cx="285752" cy="1000132"/>
          </a:xfrm>
          <a:prstGeom prst="downArrow">
            <a:avLst/>
          </a:prstGeom>
          <a:solidFill>
            <a:srgbClr val="E824B0"/>
          </a:solidFill>
          <a:ln>
            <a:solidFill>
              <a:srgbClr val="BA5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85786" y="3929066"/>
            <a:ext cx="2000264" cy="1285884"/>
          </a:xfrm>
          <a:prstGeom prst="ellipse">
            <a:avLst/>
          </a:prstGeom>
          <a:solidFill>
            <a:srgbClr val="4CD42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Игры с предметами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7554" y="4714884"/>
            <a:ext cx="2000264" cy="1285884"/>
          </a:xfrm>
          <a:prstGeom prst="ellipse">
            <a:avLst/>
          </a:prstGeom>
          <a:solidFill>
            <a:srgbClr val="4CD42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Настольно-печатные игры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929322" y="3929066"/>
            <a:ext cx="2000264" cy="1285884"/>
          </a:xfrm>
          <a:prstGeom prst="ellipse">
            <a:avLst/>
          </a:prstGeom>
          <a:solidFill>
            <a:srgbClr val="4CD42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Словесные игры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Настольно печатные игры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AV\Desktop\през\SDC14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4486308" cy="3214686"/>
          </a:xfrm>
          <a:prstGeom prst="rect">
            <a:avLst/>
          </a:prstGeom>
          <a:noFill/>
        </p:spPr>
      </p:pic>
      <p:pic>
        <p:nvPicPr>
          <p:cNvPr id="1027" name="Picture 3" descr="C:\Users\AV\Desktop\през\SDC142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571744"/>
            <a:ext cx="4214810" cy="3400426"/>
          </a:xfrm>
          <a:prstGeom prst="rect">
            <a:avLst/>
          </a:prstGeom>
          <a:noFill/>
        </p:spPr>
      </p:pic>
      <p:pic>
        <p:nvPicPr>
          <p:cNvPr id="13" name="Picture 2" descr="http://liliya-vasilevskaya.ru/wp-content/uploads/2012/09/didakticheskie-igry-dlya-dete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142984"/>
            <a:ext cx="419100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00364" y="1714488"/>
            <a:ext cx="2571768" cy="164307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ambria" pitchFamily="18" charset="0"/>
              </a:rPr>
              <a:t>Дидактические игры</a:t>
            </a:r>
            <a:endParaRPr lang="ru-RU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2385647">
            <a:off x="2501337" y="2976099"/>
            <a:ext cx="285752" cy="1000132"/>
          </a:xfrm>
          <a:prstGeom prst="downArrow">
            <a:avLst/>
          </a:prstGeom>
          <a:solidFill>
            <a:srgbClr val="E824B0"/>
          </a:solidFill>
          <a:ln>
            <a:solidFill>
              <a:srgbClr val="BA5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143372" y="3500438"/>
            <a:ext cx="285752" cy="1000132"/>
          </a:xfrm>
          <a:prstGeom prst="downArrow">
            <a:avLst/>
          </a:prstGeom>
          <a:solidFill>
            <a:srgbClr val="E824B0"/>
          </a:solidFill>
          <a:ln>
            <a:solidFill>
              <a:srgbClr val="E824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023433">
            <a:off x="5803088" y="2963708"/>
            <a:ext cx="285752" cy="1000132"/>
          </a:xfrm>
          <a:prstGeom prst="downArrow">
            <a:avLst/>
          </a:prstGeom>
          <a:solidFill>
            <a:srgbClr val="E824B0"/>
          </a:solidFill>
          <a:ln>
            <a:solidFill>
              <a:srgbClr val="BA5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85786" y="3929066"/>
            <a:ext cx="2000264" cy="1285884"/>
          </a:xfrm>
          <a:prstGeom prst="ellipse">
            <a:avLst/>
          </a:prstGeom>
          <a:solidFill>
            <a:srgbClr val="4CD42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Игры с предметами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7554" y="4714884"/>
            <a:ext cx="2000264" cy="1285884"/>
          </a:xfrm>
          <a:prstGeom prst="ellipse">
            <a:avLst/>
          </a:prstGeom>
          <a:solidFill>
            <a:srgbClr val="4CD42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Настольно-печатные игры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929322" y="3929066"/>
            <a:ext cx="2000264" cy="1285884"/>
          </a:xfrm>
          <a:prstGeom prst="ellipse">
            <a:avLst/>
          </a:prstGeom>
          <a:solidFill>
            <a:srgbClr val="4CD42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Словесные игры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Словесные игры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5364" name="Picture 4" descr="http://antscon.ucoz.ru/_nw/1/26066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000504"/>
            <a:ext cx="4267200" cy="3200401"/>
          </a:xfrm>
          <a:prstGeom prst="rect">
            <a:avLst/>
          </a:prstGeom>
          <a:noFill/>
        </p:spPr>
      </p:pic>
      <p:pic>
        <p:nvPicPr>
          <p:cNvPr id="15366" name="Picture 6" descr="http://www.o-detstve.ru/assets/images/userfiles/4170/images/DSCN01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357298"/>
            <a:ext cx="4286250" cy="3219451"/>
          </a:xfrm>
          <a:prstGeom prst="rect">
            <a:avLst/>
          </a:prstGeom>
          <a:noFill/>
        </p:spPr>
      </p:pic>
      <p:pic>
        <p:nvPicPr>
          <p:cNvPr id="1026" name="Picture 2" descr="C:\Users\Odetsad\Desktop\фото\IMG_26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42984"/>
            <a:ext cx="4632960" cy="3474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785794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Основная задача развития речи, через дидактические игры -количественно обогатить словарь ребенка, активировать и научить грамотно его использовать.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C:\Users\Admin\Desktop\SDC14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428868"/>
            <a:ext cx="5500694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214291"/>
            <a:ext cx="84296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возрасте 2-3 лет малыш должен освоить названия предметов одежды, посуды, мебели, игрушек, окружающих его в повседневной жизни и вызывающих его интерес.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:\DCIM\108SSCAM\SDC142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643050"/>
            <a:ext cx="4414838" cy="2900360"/>
          </a:xfrm>
          <a:prstGeom prst="rect">
            <a:avLst/>
          </a:prstGeom>
          <a:noFill/>
        </p:spPr>
      </p:pic>
      <p:pic>
        <p:nvPicPr>
          <p:cNvPr id="1027" name="Picture 3" descr="H:\DCIM\108SSCAM\SDC142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3116"/>
            <a:ext cx="4286248" cy="2786058"/>
          </a:xfrm>
          <a:prstGeom prst="rect">
            <a:avLst/>
          </a:prstGeom>
          <a:noFill/>
        </p:spPr>
      </p:pic>
      <p:pic>
        <p:nvPicPr>
          <p:cNvPr id="2050" name="Picture 2" descr="C:\Users\Odetsad\Desktop\фото\IMG_25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4429132"/>
            <a:ext cx="3703631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85786" y="500042"/>
            <a:ext cx="7715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четыре года происходит дальнейшее пополнения словаря ребенка, с более подробным углублением в детали и характеристики окружающего мира. </a:t>
            </a:r>
          </a:p>
        </p:txBody>
      </p:sp>
      <p:pic>
        <p:nvPicPr>
          <p:cNvPr id="2050" name="Picture 2" descr="C:\Users\Admin\Desktop\SDC141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496"/>
            <a:ext cx="4843466" cy="3686178"/>
          </a:xfrm>
          <a:prstGeom prst="rect">
            <a:avLst/>
          </a:prstGeom>
          <a:noFill/>
        </p:spPr>
      </p:pic>
      <p:pic>
        <p:nvPicPr>
          <p:cNvPr id="2052" name="Picture 4" descr="C:\Users\Admin\Desktop\SDC14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357430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154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Основная задача дидактических игр по развитию в старшем дошкольном возрасте , наряду с дальнейшим пополнением словаря − обучение ребенка диалогической и монологической речи 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Odetsad\Desktop\фото\IMG_26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928934"/>
            <a:ext cx="4632325" cy="3475037"/>
          </a:xfrm>
          <a:prstGeom prst="rect">
            <a:avLst/>
          </a:prstGeom>
          <a:noFill/>
        </p:spPr>
      </p:pic>
      <p:pic>
        <p:nvPicPr>
          <p:cNvPr id="1027" name="Picture 3" descr="C:\Users\Odetsad\Desktop\фото\P_20160210_1101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071678"/>
            <a:ext cx="3386142" cy="5305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472" y="357167"/>
            <a:ext cx="835824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Таким образом,  система современных дидактических игр для  развития связной речи  - это практическая деятельность, с помощью которой можно проверить усвоили ли дети речевые навыки обстоятельно, или поверхностно и умеют ли они их применить, когда это нужно.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http://sormdou3.ucoz.ru/_ph/1/2/3242943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928934"/>
            <a:ext cx="4267200" cy="3200401"/>
          </a:xfrm>
          <a:prstGeom prst="rect">
            <a:avLst/>
          </a:prstGeom>
          <a:noFill/>
        </p:spPr>
      </p:pic>
      <p:pic>
        <p:nvPicPr>
          <p:cNvPr id="11268" name="Picture 4" descr="http://www.maam.ru/upload/blogs/5baf5d3684104f1c90ad050be43fa121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71876"/>
            <a:ext cx="4753003" cy="2919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864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714512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sanatoriy66.narod.ru/olderfiles/1/7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785926"/>
            <a:ext cx="5572164" cy="5429288"/>
          </a:xfrm>
          <a:prstGeom prst="rect">
            <a:avLst/>
          </a:prstGeom>
          <a:noFill/>
        </p:spPr>
      </p:pic>
      <p:pic>
        <p:nvPicPr>
          <p:cNvPr id="4" name="Picture 2" descr="http://propromotionretailoutlet.com/photo/56afbf7f558f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14404"/>
            <a:ext cx="9144000" cy="878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14338"/>
            <a:ext cx="9143999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0"/>
            <a:ext cx="892971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Согласно Федеральному государственному образовательному стандарту дошкольного образования (ФГОС ДО) , речевое развитие включает в себя: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владение речью как средством общения и культуры;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-обогащение активного словаря;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связной, грамматически правильной диалогической и монологической речи;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развитие речевого творчества;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развитие звуковой и интонационной культуры речи, фонематического слуха;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знакомство с книжной культурой, детской литературой, понимание на слух текстов различных жанров детской литературы;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формирование звуковой культуры речи как предпосылки обучения грамоте.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302359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Правильная речь - важное условие в развития личности ребёнка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Решить эту задачу помогают дидактические игры.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deti.jofo.ru/data/userfiles/5019/images/667120-71d3377631eff0d80038d62d9e1c3ca9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00240"/>
            <a:ext cx="4000528" cy="3286148"/>
          </a:xfrm>
          <a:prstGeom prst="rect">
            <a:avLst/>
          </a:prstGeom>
          <a:noFill/>
        </p:spPr>
      </p:pic>
      <p:pic>
        <p:nvPicPr>
          <p:cNvPr id="18436" name="Picture 4" descr="http://900igr.net/datai/doshkolnoe-obrazovanie/Didakticheskie-igry-dlja-doshkolnikov/0002-001-Vremena-go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143248"/>
            <a:ext cx="3981414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Речь необходимо формировать и развивать в комплексе с общим развитием ребёнка. Гораздо успешнее это осуществлять, используя игры. Так как в дошкольном возрасте игровая деятельность является ведущей.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AV\Desktop\през\SDC14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3116"/>
            <a:ext cx="7715272" cy="5229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 descr="http://www.maam.ru/images/catalog/medium/2268076e320200f60eaa0a41beed6c12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643182"/>
            <a:ext cx="4286248" cy="37147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214290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Дидактическая игра – прекрасное средство обучения и развития, используемое при усвоении любого программного материала.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AV\Desktop\през\SDC141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785926"/>
            <a:ext cx="4472022" cy="3443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44291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Идея включения дидактической игры в процесс обучения всегда привлекала отечественных педагогов. Еще К. Д. Ушинский отмечал, что дети легче усваивают новый материал в процессе игры, и рекомендовал стараться делать занятия более занимательными, так как это одна из основных задач обучения и воспитания детей.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booksbest.org/books/ushinskij-konstant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00042"/>
            <a:ext cx="364333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42910" y="214290"/>
            <a:ext cx="81439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Специально подобранные игры и упражнения дают возможность благоприятно воздействовать на все компоненты речи.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www.maam.ru/upload/blogs/detsad-90198-14323198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5295900" cy="3971925"/>
          </a:xfrm>
          <a:prstGeom prst="rect">
            <a:avLst/>
          </a:prstGeom>
          <a:noFill/>
        </p:spPr>
      </p:pic>
      <p:pic>
        <p:nvPicPr>
          <p:cNvPr id="15366" name="Picture 6" descr="http://lit-yaz.ru/pars_docs/refs/70/69600/69600_html_m569487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214686"/>
            <a:ext cx="4314808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357290" y="214290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дидактические игры можно разделить на три основных вида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00364" y="1714488"/>
            <a:ext cx="2571768" cy="164307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ambria" pitchFamily="18" charset="0"/>
              </a:rPr>
              <a:t>Дидактические игры</a:t>
            </a:r>
            <a:endParaRPr lang="ru-RU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2385647">
            <a:off x="2501337" y="2976099"/>
            <a:ext cx="285752" cy="1000132"/>
          </a:xfrm>
          <a:prstGeom prst="downArrow">
            <a:avLst/>
          </a:prstGeom>
          <a:solidFill>
            <a:srgbClr val="E824B0"/>
          </a:solidFill>
          <a:ln>
            <a:solidFill>
              <a:srgbClr val="BA5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143372" y="3500438"/>
            <a:ext cx="285752" cy="1000132"/>
          </a:xfrm>
          <a:prstGeom prst="downArrow">
            <a:avLst/>
          </a:prstGeom>
          <a:solidFill>
            <a:srgbClr val="E824B0"/>
          </a:solidFill>
          <a:ln>
            <a:solidFill>
              <a:srgbClr val="E824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023433">
            <a:off x="5803088" y="2963708"/>
            <a:ext cx="285752" cy="1000132"/>
          </a:xfrm>
          <a:prstGeom prst="downArrow">
            <a:avLst/>
          </a:prstGeom>
          <a:solidFill>
            <a:srgbClr val="E824B0"/>
          </a:solidFill>
          <a:ln>
            <a:solidFill>
              <a:srgbClr val="BA5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85786" y="3929066"/>
            <a:ext cx="2000264" cy="1285884"/>
          </a:xfrm>
          <a:prstGeom prst="ellipse">
            <a:avLst/>
          </a:prstGeom>
          <a:solidFill>
            <a:srgbClr val="4CD42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Игры с предметами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7554" y="4714884"/>
            <a:ext cx="2000264" cy="1285884"/>
          </a:xfrm>
          <a:prstGeom prst="ellipse">
            <a:avLst/>
          </a:prstGeom>
          <a:solidFill>
            <a:srgbClr val="4CD42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Настольно-печатные игры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929322" y="3929066"/>
            <a:ext cx="2000264" cy="1285884"/>
          </a:xfrm>
          <a:prstGeom prst="ellipse">
            <a:avLst/>
          </a:prstGeom>
          <a:solidFill>
            <a:srgbClr val="4CD42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Словесные игры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Игры с предметами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7409" name="Picture 1" descr="C:\Users\AV\Desktop\през\SDC142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4000528" cy="2914659"/>
          </a:xfrm>
          <a:prstGeom prst="rect">
            <a:avLst/>
          </a:prstGeom>
          <a:noFill/>
        </p:spPr>
      </p:pic>
      <p:pic>
        <p:nvPicPr>
          <p:cNvPr id="17410" name="Picture 2" descr="C:\Users\AV\Desktop\през\SDC141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428736"/>
            <a:ext cx="4772028" cy="2928958"/>
          </a:xfrm>
          <a:prstGeom prst="rect">
            <a:avLst/>
          </a:prstGeom>
          <a:noFill/>
        </p:spPr>
      </p:pic>
      <p:pic>
        <p:nvPicPr>
          <p:cNvPr id="2050" name="Picture 2" descr="C:\Users\AV\Desktop\през\SDC141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3786190"/>
            <a:ext cx="3814774" cy="2771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567</TotalTime>
  <Words>386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«Дидактические игры и пособия по речевому развитию детей дошкольного возраста в соответствии с ФГОС»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Игры с предметами</vt:lpstr>
      <vt:lpstr>Настольно печатные игры</vt:lpstr>
      <vt:lpstr>Словесные игры</vt:lpstr>
      <vt:lpstr>Слайд 12</vt:lpstr>
      <vt:lpstr>Слайд 13</vt:lpstr>
      <vt:lpstr>Слайд 14</vt:lpstr>
      <vt:lpstr>Слайд 15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Odetsad</dc:creator>
  <cp:lastModifiedBy>Admin</cp:lastModifiedBy>
  <cp:revision>62</cp:revision>
  <dcterms:created xsi:type="dcterms:W3CDTF">2016-02-13T14:01:40Z</dcterms:created>
  <dcterms:modified xsi:type="dcterms:W3CDTF">2016-04-11T19:13:55Z</dcterms:modified>
</cp:coreProperties>
</file>